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66" r:id="rId2"/>
    <p:sldId id="256" r:id="rId3"/>
    <p:sldId id="257" r:id="rId4"/>
    <p:sldId id="258" r:id="rId5"/>
    <p:sldId id="259" r:id="rId6"/>
    <p:sldId id="260" r:id="rId7"/>
    <p:sldId id="271" r:id="rId8"/>
    <p:sldId id="261" r:id="rId9"/>
    <p:sldId id="269" r:id="rId10"/>
    <p:sldId id="272" r:id="rId11"/>
    <p:sldId id="262" r:id="rId12"/>
    <p:sldId id="270" r:id="rId13"/>
    <p:sldId id="263" r:id="rId14"/>
    <p:sldId id="264" r:id="rId15"/>
    <p:sldId id="265" r:id="rId16"/>
    <p:sldId id="268"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tr-TR" smtClean="0"/>
              <a:t>Asıl başlık stili için tıklatın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5315B089-99AF-4C77-9452-339347163020}" type="datetimeFigureOut">
              <a:rPr lang="tr-TR" smtClean="0"/>
              <a:t>19.12.2018</a:t>
            </a:fld>
            <a:endParaRPr lang="tr-TR"/>
          </a:p>
        </p:txBody>
      </p:sp>
      <p:sp>
        <p:nvSpPr>
          <p:cNvPr id="5" name="Footer Placeholder 4"/>
          <p:cNvSpPr>
            <a:spLocks noGrp="1"/>
          </p:cNvSpPr>
          <p:nvPr>
            <p:ph type="ftr" sz="quarter" idx="11"/>
          </p:nvPr>
        </p:nvSpPr>
        <p:spPr>
          <a:xfrm>
            <a:off x="2416500" y="329307"/>
            <a:ext cx="4973915" cy="309201"/>
          </a:xfrm>
        </p:spPr>
        <p:txBody>
          <a:bodyPr/>
          <a:lstStyle/>
          <a:p>
            <a:endParaRPr lang="tr-TR"/>
          </a:p>
        </p:txBody>
      </p:sp>
      <p:sp>
        <p:nvSpPr>
          <p:cNvPr id="6" name="Slide Number Placeholder 5"/>
          <p:cNvSpPr>
            <a:spLocks noGrp="1"/>
          </p:cNvSpPr>
          <p:nvPr>
            <p:ph type="sldNum" sz="quarter" idx="12"/>
          </p:nvPr>
        </p:nvSpPr>
        <p:spPr>
          <a:xfrm>
            <a:off x="1437664" y="798973"/>
            <a:ext cx="811019" cy="503578"/>
          </a:xfrm>
        </p:spPr>
        <p:txBody>
          <a:bodyPr/>
          <a:lstStyle/>
          <a:p>
            <a:fld id="{3E631AC2-6E85-4126-96BD-8B8B5EEC0E4E}" type="slidenum">
              <a:rPr lang="tr-TR" smtClean="0"/>
              <a:t>‹#›</a:t>
            </a:fld>
            <a:endParaRPr lang="tr-T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4834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315B089-99AF-4C77-9452-339347163020}" type="datetimeFigureOut">
              <a:rPr lang="tr-TR" smtClean="0"/>
              <a:t>19.12.2018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E631AC2-6E85-4126-96BD-8B8B5EEC0E4E}" type="slidenum">
              <a:rPr lang="tr-TR" smtClean="0"/>
              <a:t>‹#›</a:t>
            </a:fld>
            <a:endParaRPr lang="tr-T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77033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315B089-99AF-4C77-9452-339347163020}" type="datetimeFigureOut">
              <a:rPr lang="tr-TR" smtClean="0"/>
              <a:t>19.12.2018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E631AC2-6E85-4126-96BD-8B8B5EEC0E4E}" type="slidenum">
              <a:rPr lang="tr-TR" smtClean="0"/>
              <a:t>‹#›</a:t>
            </a:fld>
            <a:endParaRPr lang="tr-T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05137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315B089-99AF-4C77-9452-339347163020}" type="datetimeFigureOut">
              <a:rPr lang="tr-TR" smtClean="0"/>
              <a:t>19.12.2018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E631AC2-6E85-4126-96BD-8B8B5EEC0E4E}" type="slidenum">
              <a:rPr lang="tr-TR" smtClean="0"/>
              <a:t>‹#›</a:t>
            </a:fld>
            <a:endParaRPr lang="tr-T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894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315B089-99AF-4C77-9452-339347163020}" type="datetimeFigureOut">
              <a:rPr lang="tr-TR" smtClean="0"/>
              <a:t>19.12.2018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E631AC2-6E85-4126-96BD-8B8B5EEC0E4E}" type="slidenum">
              <a:rPr lang="tr-TR" smtClean="0"/>
              <a:t>‹#›</a:t>
            </a:fld>
            <a:endParaRPr lang="tr-T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0038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315B089-99AF-4C77-9452-339347163020}" type="datetimeFigureOut">
              <a:rPr lang="tr-TR" smtClean="0"/>
              <a:t>19.12.2018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E631AC2-6E85-4126-96BD-8B8B5EEC0E4E}" type="slidenum">
              <a:rPr lang="tr-TR" smtClean="0"/>
              <a:t>‹#›</a:t>
            </a:fld>
            <a:endParaRPr lang="tr-T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6352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447191" y="2824269"/>
            <a:ext cx="4645152" cy="264445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412362" y="2821491"/>
            <a:ext cx="4645152" cy="263737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315B089-99AF-4C77-9452-339347163020}" type="datetimeFigureOut">
              <a:rPr lang="tr-TR" smtClean="0"/>
              <a:t>19.12.2018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E631AC2-6E85-4126-96BD-8B8B5EEC0E4E}" type="slidenum">
              <a:rPr lang="tr-TR" smtClean="0"/>
              <a:t>‹#›</a:t>
            </a:fld>
            <a:endParaRPr lang="tr-T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83999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315B089-99AF-4C77-9452-339347163020}" type="datetimeFigureOut">
              <a:rPr lang="tr-TR" smtClean="0"/>
              <a:t>19.12.2018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E631AC2-6E85-4126-96BD-8B8B5EEC0E4E}" type="slidenum">
              <a:rPr lang="tr-TR" smtClean="0"/>
              <a:t>‹#›</a:t>
            </a:fld>
            <a:endParaRPr lang="tr-T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0438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5B089-99AF-4C77-9452-339347163020}" type="datetimeFigureOut">
              <a:rPr lang="tr-TR" smtClean="0"/>
              <a:t>19.12.2018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E631AC2-6E85-4126-96BD-8B8B5EEC0E4E}" type="slidenum">
              <a:rPr lang="tr-TR" smtClean="0"/>
              <a:t>‹#›</a:t>
            </a:fld>
            <a:endParaRPr lang="tr-TR"/>
          </a:p>
        </p:txBody>
      </p:sp>
    </p:spTree>
    <p:extLst>
      <p:ext uri="{BB962C8B-B14F-4D97-AF65-F5344CB8AC3E}">
        <p14:creationId xmlns:p14="http://schemas.microsoft.com/office/powerpoint/2010/main" val="2999530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tr-TR" smtClean="0"/>
              <a:t>Asıl başlık stili için tıklatın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315B089-99AF-4C77-9452-339347163020}" type="datetimeFigureOut">
              <a:rPr lang="tr-TR" smtClean="0"/>
              <a:t>19.12.2018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E631AC2-6E85-4126-96BD-8B8B5EEC0E4E}" type="slidenum">
              <a:rPr lang="tr-TR" smtClean="0"/>
              <a:t>‹#›</a:t>
            </a:fld>
            <a:endParaRPr lang="tr-T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3259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315B089-99AF-4C77-9452-339347163020}" type="datetimeFigureOut">
              <a:rPr lang="tr-TR" smtClean="0"/>
              <a:t>19.12.2018</a:t>
            </a:fld>
            <a:endParaRPr lang="tr-TR"/>
          </a:p>
        </p:txBody>
      </p:sp>
      <p:sp>
        <p:nvSpPr>
          <p:cNvPr id="6" name="Footer Placeholder 5"/>
          <p:cNvSpPr>
            <a:spLocks noGrp="1"/>
          </p:cNvSpPr>
          <p:nvPr>
            <p:ph type="ftr" sz="quarter" idx="11"/>
          </p:nvPr>
        </p:nvSpPr>
        <p:spPr>
          <a:xfrm>
            <a:off x="1447382" y="318640"/>
            <a:ext cx="5541004" cy="320931"/>
          </a:xfrm>
        </p:spPr>
        <p:txBody>
          <a:bodyPr/>
          <a:lstStyle/>
          <a:p>
            <a:endParaRPr lang="tr-TR"/>
          </a:p>
        </p:txBody>
      </p:sp>
      <p:sp>
        <p:nvSpPr>
          <p:cNvPr id="7" name="Slide Number Placeholder 6"/>
          <p:cNvSpPr>
            <a:spLocks noGrp="1"/>
          </p:cNvSpPr>
          <p:nvPr>
            <p:ph type="sldNum" sz="quarter" idx="12"/>
          </p:nvPr>
        </p:nvSpPr>
        <p:spPr/>
        <p:txBody>
          <a:bodyPr/>
          <a:lstStyle/>
          <a:p>
            <a:fld id="{3E631AC2-6E85-4126-96BD-8B8B5EEC0E4E}" type="slidenum">
              <a:rPr lang="tr-TR" smtClean="0"/>
              <a:t>‹#›</a:t>
            </a:fld>
            <a:endParaRPr lang="tr-T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6549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315B089-99AF-4C77-9452-339347163020}" type="datetimeFigureOut">
              <a:rPr lang="tr-TR" smtClean="0"/>
              <a:t>19.12.2018</a:t>
            </a:fld>
            <a:endParaRPr lang="tr-T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E631AC2-6E85-4126-96BD-8B8B5EEC0E4E}" type="slidenum">
              <a:rPr lang="tr-TR" smtClean="0"/>
              <a:t>‹#›</a:t>
            </a:fld>
            <a:endParaRPr lang="tr-T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3549"/>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78873" y="4017818"/>
            <a:ext cx="11319163" cy="803564"/>
          </a:xfrm>
        </p:spPr>
        <p:txBody>
          <a:bodyPr>
            <a:normAutofit fontScale="90000"/>
          </a:bodyPr>
          <a:lstStyle/>
          <a:p>
            <a:pPr algn="ctr"/>
            <a:r>
              <a:rPr lang="tr-TR" sz="6000" b="1" dirty="0" smtClean="0"/>
              <a:t>SOSYAL MEDYA VE MAHREMİYET</a:t>
            </a:r>
            <a:endParaRPr lang="tr-TR" sz="6000" b="1" dirty="0"/>
          </a:p>
        </p:txBody>
      </p:sp>
      <p:sp>
        <p:nvSpPr>
          <p:cNvPr id="5" name="Dikdörtgen 4"/>
          <p:cNvSpPr/>
          <p:nvPr/>
        </p:nvSpPr>
        <p:spPr>
          <a:xfrm>
            <a:off x="3726873" y="930625"/>
            <a:ext cx="4238667" cy="523220"/>
          </a:xfrm>
          <a:prstGeom prst="rect">
            <a:avLst/>
          </a:prstGeom>
        </p:spPr>
        <p:txBody>
          <a:bodyPr wrap="square">
            <a:spAutoFit/>
          </a:bodyPr>
          <a:lstStyle/>
          <a:p>
            <a:pPr algn="ctr"/>
            <a:r>
              <a:rPr lang="tr-TR" sz="2800" b="1" dirty="0"/>
              <a:t>AYDIN İL MÜFTÜLÜĞÜ</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2208" y="798000"/>
            <a:ext cx="1188000" cy="118857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1770" y="769845"/>
            <a:ext cx="1364576" cy="13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0565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890" y="3186547"/>
            <a:ext cx="3651662" cy="2944091"/>
          </a:xfrm>
          <a:prstGeom prst="rect">
            <a:avLst/>
          </a:prstGeom>
          <a:ln>
            <a:noFill/>
          </a:ln>
          <a:effectLst>
            <a:softEdge rad="112500"/>
          </a:effectLst>
        </p:spPr>
      </p:pic>
      <p:pic>
        <p:nvPicPr>
          <p:cNvPr id="3" name="Picture 2" descr="C:\Users\PC\Desktop\RESİM\IMG_20170108_201639.jpg"/>
          <p:cNvPicPr>
            <a:picLocks noChangeAspect="1" noChangeArrowheads="1"/>
          </p:cNvPicPr>
          <p:nvPr/>
        </p:nvPicPr>
        <p:blipFill>
          <a:blip r:embed="rId3" cstate="print"/>
          <a:srcRect/>
          <a:stretch>
            <a:fillRect/>
          </a:stretch>
        </p:blipFill>
        <p:spPr bwMode="auto">
          <a:xfrm>
            <a:off x="7364679" y="124693"/>
            <a:ext cx="3726873" cy="3061854"/>
          </a:xfrm>
          <a:prstGeom prst="rect">
            <a:avLst/>
          </a:prstGeom>
          <a:ln>
            <a:noFill/>
          </a:ln>
          <a:effectLst>
            <a:softEdge rad="112500"/>
          </a:effectLst>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4653" y="501407"/>
            <a:ext cx="4560873" cy="5370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Dikdörtgen 4"/>
          <p:cNvSpPr/>
          <p:nvPr/>
        </p:nvSpPr>
        <p:spPr>
          <a:xfrm>
            <a:off x="110836" y="1634836"/>
            <a:ext cx="2219453" cy="2246769"/>
          </a:xfrm>
          <a:prstGeom prst="rect">
            <a:avLst/>
          </a:prstGeom>
        </p:spPr>
        <p:txBody>
          <a:bodyPr wrap="square">
            <a:spAutoFit/>
          </a:bodyPr>
          <a:lstStyle/>
          <a:p>
            <a:r>
              <a:rPr lang="tr-TR" sz="2800" b="1" dirty="0">
                <a:solidFill>
                  <a:srgbClr val="FF0000"/>
                </a:solidFill>
              </a:rPr>
              <a:t>ÇEVRİMİÇİ </a:t>
            </a:r>
            <a:r>
              <a:rPr lang="tr-TR" sz="2800" b="1" dirty="0" smtClean="0">
                <a:solidFill>
                  <a:srgbClr val="FF0000"/>
                </a:solidFill>
              </a:rPr>
              <a:t>İKEN, </a:t>
            </a:r>
            <a:r>
              <a:rPr lang="tr-TR" sz="2800" b="1" dirty="0">
                <a:solidFill>
                  <a:srgbClr val="FF0000"/>
                </a:solidFill>
              </a:rPr>
              <a:t>TÜRLÜ DUYGULARA BULANDIĞIMIZ </a:t>
            </a:r>
            <a:r>
              <a:rPr lang="tr-TR" sz="2800" b="1" dirty="0" smtClean="0">
                <a:solidFill>
                  <a:srgbClr val="FF0000"/>
                </a:solidFill>
              </a:rPr>
              <a:t>KESİN</a:t>
            </a:r>
            <a:r>
              <a:rPr lang="tr-TR" sz="2800" b="1" dirty="0" smtClean="0">
                <a:solidFill>
                  <a:srgbClr val="FF0000"/>
                </a:solidFill>
                <a:sym typeface="Wingdings" panose="05000000000000000000" pitchFamily="2" charset="2"/>
              </a:rPr>
              <a:t></a:t>
            </a:r>
            <a:endParaRPr lang="tr-TR" sz="2800" b="1" dirty="0">
              <a:solidFill>
                <a:srgbClr val="FF0000"/>
              </a:solidFill>
            </a:endParaRPr>
          </a:p>
        </p:txBody>
      </p:sp>
    </p:spTree>
    <p:extLst>
      <p:ext uri="{BB962C8B-B14F-4D97-AF65-F5344CB8AC3E}">
        <p14:creationId xmlns:p14="http://schemas.microsoft.com/office/powerpoint/2010/main" val="868476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Sosyal Medyanın Olumlu Yönleri</a:t>
            </a:r>
          </a:p>
        </p:txBody>
      </p:sp>
      <p:sp>
        <p:nvSpPr>
          <p:cNvPr id="3" name="İçerik Yer Tutucusu 2"/>
          <p:cNvSpPr>
            <a:spLocks noGrp="1"/>
          </p:cNvSpPr>
          <p:nvPr>
            <p:ph idx="1"/>
          </p:nvPr>
        </p:nvSpPr>
        <p:spPr>
          <a:xfrm>
            <a:off x="221673" y="1853754"/>
            <a:ext cx="6720231" cy="4323209"/>
          </a:xfrm>
        </p:spPr>
        <p:txBody>
          <a:bodyPr/>
          <a:lstStyle/>
          <a:p>
            <a:r>
              <a:rPr lang="tr-TR" dirty="0"/>
              <a:t>-İletişimde kolaylık </a:t>
            </a:r>
            <a:endParaRPr lang="tr-TR" dirty="0" smtClean="0"/>
          </a:p>
          <a:p>
            <a:r>
              <a:rPr lang="tr-TR" dirty="0" smtClean="0"/>
              <a:t>-Tanıdıklarımıza ulaşmak </a:t>
            </a:r>
          </a:p>
          <a:p>
            <a:r>
              <a:rPr lang="tr-TR" dirty="0" smtClean="0"/>
              <a:t>-</a:t>
            </a:r>
            <a:r>
              <a:rPr lang="tr-TR" dirty="0"/>
              <a:t>Sıla-i Rahim </a:t>
            </a:r>
            <a:endParaRPr lang="tr-TR" dirty="0" smtClean="0"/>
          </a:p>
          <a:p>
            <a:r>
              <a:rPr lang="tr-TR" dirty="0" smtClean="0"/>
              <a:t>-</a:t>
            </a:r>
            <a:r>
              <a:rPr lang="tr-TR" dirty="0"/>
              <a:t>Özel günlerde tebrikleşme </a:t>
            </a:r>
            <a:endParaRPr lang="tr-TR" dirty="0" smtClean="0"/>
          </a:p>
          <a:p>
            <a:r>
              <a:rPr lang="tr-TR" dirty="0" smtClean="0"/>
              <a:t>-</a:t>
            </a:r>
            <a:r>
              <a:rPr lang="tr-TR" dirty="0"/>
              <a:t>Faydalı bilgiler öğrenmek </a:t>
            </a:r>
            <a:endParaRPr lang="tr-TR" dirty="0" smtClean="0"/>
          </a:p>
          <a:p>
            <a:r>
              <a:rPr lang="tr-TR" dirty="0" smtClean="0"/>
              <a:t>-</a:t>
            </a:r>
            <a:r>
              <a:rPr lang="tr-TR" dirty="0"/>
              <a:t>Ayet ve hadis </a:t>
            </a:r>
            <a:r>
              <a:rPr lang="tr-TR" dirty="0" smtClean="0"/>
              <a:t>paylaşımı</a:t>
            </a:r>
            <a:endParaRPr lang="tr-TR" dirty="0"/>
          </a:p>
          <a:p>
            <a:r>
              <a:rPr lang="tr-TR" dirty="0" smtClean="0"/>
              <a:t>-Site, </a:t>
            </a:r>
            <a:r>
              <a:rPr lang="tr-TR" dirty="0" err="1" smtClean="0"/>
              <a:t>blog</a:t>
            </a:r>
            <a:r>
              <a:rPr lang="tr-TR" dirty="0" smtClean="0"/>
              <a:t>, sayfa açarak Yüce Allah’ın (</a:t>
            </a:r>
            <a:r>
              <a:rPr lang="tr-TR" dirty="0" err="1" smtClean="0"/>
              <a:t>c.c</a:t>
            </a:r>
            <a:r>
              <a:rPr lang="tr-TR" dirty="0" smtClean="0"/>
              <a:t>.) ve Resulünün (</a:t>
            </a:r>
            <a:r>
              <a:rPr lang="tr-TR" dirty="0" err="1" smtClean="0"/>
              <a:t>a.s</a:t>
            </a:r>
            <a:r>
              <a:rPr lang="tr-TR" dirty="0" smtClean="0"/>
              <a:t>.) razı olacağı paylaşımlar yapmak</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1904" y="1853754"/>
            <a:ext cx="4010114" cy="424267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144105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3" name="Picture 2"/>
          <p:cNvPicPr>
            <a:picLocks noChangeAspect="1" noChangeArrowheads="1"/>
          </p:cNvPicPr>
          <p:nvPr/>
        </p:nvPicPr>
        <p:blipFill rotWithShape="1">
          <a:blip r:embed="rId2" cstate="print"/>
          <a:srcRect l="2873" t="1168" r="2538" b="697"/>
          <a:stretch/>
        </p:blipFill>
        <p:spPr bwMode="auto">
          <a:xfrm>
            <a:off x="955963" y="375028"/>
            <a:ext cx="10370127" cy="57238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43902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92727" y="361173"/>
            <a:ext cx="11291455" cy="1049235"/>
          </a:xfrm>
        </p:spPr>
        <p:txBody>
          <a:bodyPr>
            <a:normAutofit fontScale="90000"/>
          </a:bodyPr>
          <a:lstStyle/>
          <a:p>
            <a:r>
              <a:rPr lang="tr-TR" b="1" cap="none" dirty="0" smtClean="0">
                <a:solidFill>
                  <a:srgbClr val="FF0000"/>
                </a:solidFill>
                <a:latin typeface="Arial Black" panose="020B0A04020102020204" pitchFamily="34" charset="0"/>
              </a:rPr>
              <a:t>Bu, Dünyada İken Kendi Ellerinizle Yapmış Olduğunuzun Karşılığıdır. Yoksa Allah, Kullarına Zulmetmez.»  (Al-i İmran, 182.)</a:t>
            </a:r>
            <a:endParaRPr lang="tr-TR" cap="none" dirty="0">
              <a:latin typeface="Arial Black" panose="020B0A04020102020204" pitchFamily="34" charset="0"/>
            </a:endParaRPr>
          </a:p>
        </p:txBody>
      </p:sp>
      <p:sp>
        <p:nvSpPr>
          <p:cNvPr id="3" name="İçerik Yer Tutucusu 2"/>
          <p:cNvSpPr>
            <a:spLocks noGrp="1"/>
          </p:cNvSpPr>
          <p:nvPr>
            <p:ph idx="1"/>
          </p:nvPr>
        </p:nvSpPr>
        <p:spPr>
          <a:xfrm>
            <a:off x="360218" y="2008908"/>
            <a:ext cx="8174182" cy="3457437"/>
          </a:xfrm>
        </p:spPr>
        <p:txBody>
          <a:bodyPr>
            <a:normAutofit fontScale="92500" lnSpcReduction="20000"/>
          </a:bodyPr>
          <a:lstStyle/>
          <a:p>
            <a:r>
              <a:rPr lang="tr-TR" dirty="0"/>
              <a:t>İslam dinine göre mahremiyet alanını ve ölçülerini belirleyen kriter yüce Allah'ın koyduğu kanunlardır. Aksi halde özgürlük adı altında ortaya çıkan mahremiyet algıları toplumsal bozulmalara sebep </a:t>
            </a:r>
            <a:r>
              <a:rPr lang="tr-TR" dirty="0" smtClean="0"/>
              <a:t>olabilmektedir</a:t>
            </a:r>
            <a:r>
              <a:rPr lang="tr-TR" dirty="0"/>
              <a:t>. </a:t>
            </a:r>
            <a:endParaRPr lang="tr-TR" dirty="0" smtClean="0"/>
          </a:p>
          <a:p>
            <a:r>
              <a:rPr lang="tr-TR" b="1" i="1" dirty="0">
                <a:solidFill>
                  <a:schemeClr val="accent1"/>
                </a:solidFill>
              </a:rPr>
              <a:t>Sosyal medya </a:t>
            </a:r>
            <a:r>
              <a:rPr lang="tr-TR" b="1" i="1" dirty="0" smtClean="0">
                <a:solidFill>
                  <a:schemeClr val="accent1"/>
                </a:solidFill>
              </a:rPr>
              <a:t>paylaşımlarında, daha </a:t>
            </a:r>
            <a:r>
              <a:rPr lang="tr-TR" b="1" i="1" dirty="0">
                <a:solidFill>
                  <a:schemeClr val="accent1"/>
                </a:solidFill>
              </a:rPr>
              <a:t>çok insanların günlük hayatlarıyla ilgili </a:t>
            </a:r>
            <a:r>
              <a:rPr lang="tr-TR" b="1" i="1" dirty="0" smtClean="0">
                <a:solidFill>
                  <a:schemeClr val="accent1"/>
                </a:solidFill>
              </a:rPr>
              <a:t>olanlar başka insanların kıskançlık, çekememezlik gibi duygularını harekete geçireceğimizden, bizi günaha sevk edebilir</a:t>
            </a:r>
            <a:r>
              <a:rPr lang="tr-TR" b="1" i="1" dirty="0">
                <a:solidFill>
                  <a:schemeClr val="accent1"/>
                </a:solidFill>
              </a:rPr>
              <a:t>. </a:t>
            </a:r>
            <a:endParaRPr lang="tr-TR" b="1" i="1" dirty="0" smtClean="0">
              <a:solidFill>
                <a:schemeClr val="accent1"/>
              </a:solidFill>
            </a:endParaRPr>
          </a:p>
          <a:p>
            <a:r>
              <a:rPr lang="tr-TR" dirty="0" smtClean="0"/>
              <a:t>Yediğini</a:t>
            </a:r>
            <a:r>
              <a:rPr lang="tr-TR" dirty="0"/>
              <a:t>, </a:t>
            </a:r>
            <a:r>
              <a:rPr lang="tr-TR" dirty="0" smtClean="0"/>
              <a:t>içtiğini, satın aldığını </a:t>
            </a:r>
            <a:r>
              <a:rPr lang="tr-TR" dirty="0"/>
              <a:t>paylaşan </a:t>
            </a:r>
            <a:r>
              <a:rPr lang="tr-TR" dirty="0" smtClean="0"/>
              <a:t>Müslümanlarla; </a:t>
            </a:r>
            <a:r>
              <a:rPr lang="tr-TR" dirty="0"/>
              <a:t>Karşı komşusuna yemek götürürken dışarıdan biri görüp de canı çekmesin diye üzerini örten </a:t>
            </a:r>
            <a:r>
              <a:rPr lang="tr-TR" dirty="0" smtClean="0"/>
              <a:t>ecdat </a:t>
            </a:r>
            <a:r>
              <a:rPr lang="tr-TR" dirty="0"/>
              <a:t>aynı Peygamberin </a:t>
            </a:r>
            <a:r>
              <a:rPr lang="tr-TR" dirty="0" smtClean="0"/>
              <a:t>ümmeti!!!</a:t>
            </a:r>
          </a:p>
          <a:p>
            <a:r>
              <a:rPr lang="tr-TR" u="sng" dirty="0">
                <a:ln w="0"/>
                <a:effectLst>
                  <a:outerShdw blurRad="38100" dist="19050" dir="2700000" algn="tl" rotWithShape="0">
                    <a:schemeClr val="dk1">
                      <a:alpha val="40000"/>
                    </a:schemeClr>
                  </a:outerShdw>
                </a:effectLst>
              </a:rPr>
              <a:t>Atılan her adıma, paylaşılan her söze ve kareye dikkat!!!</a:t>
            </a:r>
          </a:p>
          <a:p>
            <a:endParaRPr lang="tr-TR" dirty="0">
              <a:ln w="0"/>
              <a:effectLst>
                <a:outerShdw blurRad="38100" dist="19050" dir="2700000" algn="tl" rotWithShape="0">
                  <a:schemeClr val="dk1">
                    <a:alpha val="40000"/>
                  </a:schemeClr>
                </a:outerShdw>
              </a:effectLst>
            </a:endParaRPr>
          </a:p>
        </p:txBody>
      </p:sp>
      <p:pic>
        <p:nvPicPr>
          <p:cNvPr id="4"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6732" y="2277317"/>
            <a:ext cx="3068904" cy="29206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82747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1" y="625473"/>
            <a:ext cx="10453254" cy="1065215"/>
          </a:xfrm>
        </p:spPr>
        <p:txBody>
          <a:bodyPr>
            <a:normAutofit fontScale="90000"/>
          </a:bodyPr>
          <a:lstStyle/>
          <a:p>
            <a:r>
              <a:rPr lang="tr-TR" b="1" dirty="0" smtClean="0">
                <a:solidFill>
                  <a:srgbClr val="FF0000"/>
                </a:solidFill>
              </a:rPr>
              <a:t>«</a:t>
            </a:r>
            <a:r>
              <a:rPr lang="tr-TR" sz="2700" b="1" dirty="0" smtClean="0">
                <a:solidFill>
                  <a:srgbClr val="FF0000"/>
                </a:solidFill>
              </a:rPr>
              <a:t>Kıyamet günü Allah katında insanların en kötüsü, aile mahremiyetini ifşa edenlerdir.»     </a:t>
            </a:r>
            <a:br>
              <a:rPr lang="tr-TR" sz="2700" b="1" dirty="0" smtClean="0">
                <a:solidFill>
                  <a:srgbClr val="FF0000"/>
                </a:solidFill>
              </a:rPr>
            </a:br>
            <a:r>
              <a:rPr lang="tr-TR" sz="2700" b="1" dirty="0">
                <a:solidFill>
                  <a:srgbClr val="FF0000"/>
                </a:solidFill>
              </a:rPr>
              <a:t> </a:t>
            </a:r>
            <a:r>
              <a:rPr lang="tr-TR" sz="2700" b="1" dirty="0" smtClean="0">
                <a:solidFill>
                  <a:srgbClr val="FF0000"/>
                </a:solidFill>
              </a:rPr>
              <a:t>                                                                               </a:t>
            </a:r>
            <a:r>
              <a:rPr lang="tr-TR" sz="2700" dirty="0" smtClean="0"/>
              <a:t>Hadis-i Şerif </a:t>
            </a:r>
            <a:endParaRPr lang="tr-TR" sz="2700" dirty="0"/>
          </a:p>
        </p:txBody>
      </p:sp>
      <p:sp>
        <p:nvSpPr>
          <p:cNvPr id="3" name="İçerik Yer Tutucusu 2"/>
          <p:cNvSpPr>
            <a:spLocks noGrp="1"/>
          </p:cNvSpPr>
          <p:nvPr>
            <p:ph idx="1"/>
          </p:nvPr>
        </p:nvSpPr>
        <p:spPr>
          <a:xfrm>
            <a:off x="838201" y="2036617"/>
            <a:ext cx="9109364" cy="4140345"/>
          </a:xfrm>
        </p:spPr>
        <p:txBody>
          <a:bodyPr/>
          <a:lstStyle/>
          <a:p>
            <a:r>
              <a:rPr lang="tr-TR" dirty="0"/>
              <a:t>Evine girince ilk önce perdelerini örtmenin Peygamber sünnetine uygun bir davranış olduğuna inanan bizler, evlerimizin perdelerini sanal aleme açmış durumdayız. </a:t>
            </a:r>
            <a:endParaRPr lang="tr-TR" dirty="0" smtClean="0"/>
          </a:p>
          <a:p>
            <a:r>
              <a:rPr lang="tr-TR" i="1" dirty="0" smtClean="0">
                <a:solidFill>
                  <a:schemeClr val="accent1"/>
                </a:solidFill>
              </a:rPr>
              <a:t>Birbirlerine </a:t>
            </a:r>
            <a:r>
              <a:rPr lang="tr-TR" i="1" dirty="0">
                <a:solidFill>
                  <a:schemeClr val="accent1"/>
                </a:solidFill>
              </a:rPr>
              <a:t>doğum günü, evlilik yıldönümü gibi sürprizler yapan ve bunları sosyal medya aracılığıyla paylaşan eşler </a:t>
            </a:r>
            <a:r>
              <a:rPr lang="tr-TR" i="1" dirty="0" smtClean="0">
                <a:solidFill>
                  <a:schemeClr val="accent1"/>
                </a:solidFill>
              </a:rPr>
              <a:t>oldukça yoğun...</a:t>
            </a:r>
          </a:p>
          <a:p>
            <a:r>
              <a:rPr lang="tr-TR" dirty="0" smtClean="0"/>
              <a:t> </a:t>
            </a:r>
            <a:r>
              <a:rPr lang="tr-TR" dirty="0"/>
              <a:t>Eşler arasında muhabbeti arttıran ve yeri geldiğinde Peygamber </a:t>
            </a:r>
            <a:endParaRPr lang="tr-TR" dirty="0" smtClean="0"/>
          </a:p>
          <a:p>
            <a:r>
              <a:rPr lang="tr-TR" dirty="0" smtClean="0"/>
              <a:t>(S.A.V</a:t>
            </a:r>
            <a:r>
              <a:rPr lang="tr-TR" dirty="0"/>
              <a:t>. )'in tavsiye </a:t>
            </a:r>
            <a:r>
              <a:rPr lang="tr-TR" dirty="0" smtClean="0"/>
              <a:t>ettiği jestler, aileye özel olduğu için </a:t>
            </a:r>
            <a:r>
              <a:rPr lang="tr-TR" dirty="0"/>
              <a:t>aile </a:t>
            </a:r>
            <a:r>
              <a:rPr lang="tr-TR" dirty="0" smtClean="0"/>
              <a:t>içerisinde kalmalıdır.</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4014" y="2313708"/>
            <a:ext cx="2057882" cy="25799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67128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55964" y="776390"/>
            <a:ext cx="10417545" cy="1049235"/>
          </a:xfrm>
        </p:spPr>
        <p:txBody>
          <a:bodyPr/>
          <a:lstStyle/>
          <a:p>
            <a:r>
              <a:rPr lang="tr-TR" b="1" i="1" dirty="0" smtClean="0">
                <a:solidFill>
                  <a:srgbClr val="FF0000"/>
                </a:solidFill>
                <a:latin typeface="Arial Black" panose="020B0A04020102020204" pitchFamily="34" charset="0"/>
              </a:rPr>
              <a:t>UNUTULMAMALIDIR Kİ, Allah’ın takibindeyiz!</a:t>
            </a:r>
            <a:endParaRPr lang="tr-TR" b="1" i="1" dirty="0">
              <a:solidFill>
                <a:srgbClr val="FF0000"/>
              </a:solidFill>
              <a:latin typeface="Arial Black" panose="020B0A04020102020204" pitchFamily="34" charset="0"/>
            </a:endParaRPr>
          </a:p>
        </p:txBody>
      </p:sp>
      <p:sp>
        <p:nvSpPr>
          <p:cNvPr id="3" name="İçerik Yer Tutucusu 2"/>
          <p:cNvSpPr>
            <a:spLocks noGrp="1"/>
          </p:cNvSpPr>
          <p:nvPr>
            <p:ph idx="1"/>
          </p:nvPr>
        </p:nvSpPr>
        <p:spPr>
          <a:xfrm>
            <a:off x="761999" y="2064327"/>
            <a:ext cx="7481455" cy="3338946"/>
          </a:xfrm>
        </p:spPr>
        <p:txBody>
          <a:bodyPr>
            <a:normAutofit fontScale="92500"/>
          </a:bodyPr>
          <a:lstStyle/>
          <a:p>
            <a:r>
              <a:rPr lang="tr-TR" dirty="0"/>
              <a:t>Özgürlük adı altında en dikkat </a:t>
            </a:r>
            <a:r>
              <a:rPr lang="tr-TR" dirty="0" smtClean="0"/>
              <a:t>çekici ve </a:t>
            </a:r>
            <a:r>
              <a:rPr lang="tr-TR" dirty="0"/>
              <a:t>en güzel halini sosyal medyada </a:t>
            </a:r>
            <a:r>
              <a:rPr lang="tr-TR" dirty="0" smtClean="0"/>
              <a:t>paylaşmak,</a:t>
            </a:r>
          </a:p>
          <a:p>
            <a:r>
              <a:rPr lang="tr-TR" dirty="0" smtClean="0"/>
              <a:t>Beğenilme </a:t>
            </a:r>
            <a:r>
              <a:rPr lang="tr-TR" dirty="0"/>
              <a:t>duygusuyla birlikte, gerçek olmayan sanal mutluluklar </a:t>
            </a:r>
            <a:r>
              <a:rPr lang="tr-TR" dirty="0" smtClean="0"/>
              <a:t>sağlamak</a:t>
            </a:r>
            <a:r>
              <a:rPr lang="tr-TR" dirty="0"/>
              <a:t>, toplumumuzda </a:t>
            </a:r>
            <a:r>
              <a:rPr lang="tr-TR" dirty="0" smtClean="0"/>
              <a:t>aile içi mahremiyeti zedelemektedir.</a:t>
            </a:r>
          </a:p>
          <a:p>
            <a:r>
              <a:rPr lang="tr-TR" dirty="0"/>
              <a:t>Unutulmamalıdır ki mahremiyetin kaynağı yüce Allah'tır. Bizler ilk önce bunu idrak etmeli çocuklarımızın ve gençliğimizin mahremiyet algısını yeniden inşa için sanal alem kullanımını bilinçli hale getirmeliyiz.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419" y="1939636"/>
            <a:ext cx="3103418" cy="38345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17184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3345" y="817417"/>
            <a:ext cx="10931237" cy="1052947"/>
          </a:xfrm>
        </p:spPr>
        <p:txBody>
          <a:bodyPr>
            <a:noAutofit/>
          </a:bodyPr>
          <a:lstStyle/>
          <a:p>
            <a:r>
              <a:rPr lang="tr-TR" sz="2800" b="1" dirty="0" smtClean="0">
                <a:latin typeface="Arial Black" panose="020B0A04020102020204" pitchFamily="34" charset="0"/>
              </a:rPr>
              <a:t>Yaşarken de, öldükten sonra da zarif kalabilmek duasıyla…</a:t>
            </a:r>
            <a:r>
              <a:rPr lang="tr-TR" sz="2800" b="1" dirty="0" smtClean="0"/>
              <a:t/>
            </a:r>
            <a:br>
              <a:rPr lang="tr-TR" sz="2800" b="1" dirty="0" smtClean="0"/>
            </a:br>
            <a:endParaRPr lang="tr-TR" sz="3600" i="1" u="sng" dirty="0">
              <a:solidFill>
                <a:srgbClr val="FF0000"/>
              </a:solidFill>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0874" y="1775352"/>
            <a:ext cx="3970510" cy="39069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258" y="1678370"/>
            <a:ext cx="3435928" cy="33358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Dikdörtgen 4"/>
          <p:cNvSpPr/>
          <p:nvPr/>
        </p:nvSpPr>
        <p:spPr>
          <a:xfrm>
            <a:off x="290945" y="2050473"/>
            <a:ext cx="5494511" cy="646331"/>
          </a:xfrm>
          <a:prstGeom prst="rect">
            <a:avLst/>
          </a:prstGeom>
        </p:spPr>
        <p:txBody>
          <a:bodyPr wrap="square">
            <a:spAutoFit/>
          </a:bodyPr>
          <a:lstStyle/>
          <a:p>
            <a:r>
              <a:rPr lang="tr-TR" sz="3600" b="1" i="1" dirty="0">
                <a:solidFill>
                  <a:srgbClr val="FF0000"/>
                </a:solidFill>
                <a:latin typeface="Arial Black" panose="020B0A04020102020204" pitchFamily="34" charset="0"/>
              </a:rPr>
              <a:t>TEŞEKKÜR </a:t>
            </a:r>
            <a:r>
              <a:rPr lang="tr-TR" sz="3600" b="1" i="1" dirty="0" smtClean="0">
                <a:solidFill>
                  <a:srgbClr val="FF0000"/>
                </a:solidFill>
                <a:latin typeface="Arial Black" panose="020B0A04020102020204" pitchFamily="34" charset="0"/>
              </a:rPr>
              <a:t>EDERİZ…</a:t>
            </a:r>
            <a:endParaRPr lang="tr-TR" sz="3200" b="1" dirty="0">
              <a:latin typeface="Arial Black" panose="020B0A04020102020204" pitchFamily="34" charset="0"/>
            </a:endParaRPr>
          </a:p>
        </p:txBody>
      </p:sp>
      <p:sp>
        <p:nvSpPr>
          <p:cNvPr id="6" name="Dikdörtgen 5"/>
          <p:cNvSpPr/>
          <p:nvPr/>
        </p:nvSpPr>
        <p:spPr>
          <a:xfrm>
            <a:off x="623455" y="3117273"/>
            <a:ext cx="4114801" cy="1815882"/>
          </a:xfrm>
          <a:prstGeom prst="rect">
            <a:avLst/>
          </a:prstGeom>
        </p:spPr>
        <p:txBody>
          <a:bodyPr wrap="square">
            <a:spAutoFit/>
          </a:bodyPr>
          <a:lstStyle/>
          <a:p>
            <a:pPr algn="ctr"/>
            <a:r>
              <a:rPr lang="tr-TR" sz="2800" b="1" dirty="0">
                <a:latin typeface="Arial Black" panose="020B0A04020102020204" pitchFamily="34" charset="0"/>
              </a:rPr>
              <a:t>HAZIRLAYAN: </a:t>
            </a:r>
          </a:p>
          <a:p>
            <a:pPr algn="ctr"/>
            <a:r>
              <a:rPr lang="tr-TR" sz="2800" b="1" dirty="0">
                <a:latin typeface="Arial Black" panose="020B0A04020102020204" pitchFamily="34" charset="0"/>
              </a:rPr>
              <a:t>ENİSE ERKOÇ</a:t>
            </a:r>
          </a:p>
          <a:p>
            <a:pPr algn="ctr"/>
            <a:r>
              <a:rPr lang="tr-TR" sz="2800" b="1" dirty="0">
                <a:latin typeface="Arial Black" panose="020B0A04020102020204" pitchFamily="34" charset="0"/>
              </a:rPr>
              <a:t>AYDIN İL MÜFTÜ YARDIMCISI</a:t>
            </a:r>
          </a:p>
        </p:txBody>
      </p:sp>
    </p:spTree>
    <p:extLst>
      <p:ext uri="{BB962C8B-B14F-4D97-AF65-F5344CB8AC3E}">
        <p14:creationId xmlns:p14="http://schemas.microsoft.com/office/powerpoint/2010/main" val="168339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11382" y="365125"/>
            <a:ext cx="10342418" cy="1325563"/>
          </a:xfrm>
        </p:spPr>
        <p:txBody>
          <a:bodyPr/>
          <a:lstStyle/>
          <a:p>
            <a:r>
              <a:rPr lang="tr-TR" b="1" dirty="0" smtClean="0"/>
              <a:t>MAHREMİYET</a:t>
            </a:r>
            <a:endParaRPr lang="tr-TR" b="1" dirty="0"/>
          </a:p>
        </p:txBody>
      </p:sp>
      <p:sp>
        <p:nvSpPr>
          <p:cNvPr id="3" name="İçerik Yer Tutucusu 2"/>
          <p:cNvSpPr>
            <a:spLocks noGrp="1"/>
          </p:cNvSpPr>
          <p:nvPr>
            <p:ph idx="1"/>
          </p:nvPr>
        </p:nvSpPr>
        <p:spPr>
          <a:xfrm>
            <a:off x="838200" y="1825625"/>
            <a:ext cx="5798127" cy="4351338"/>
          </a:xfrm>
        </p:spPr>
        <p:txBody>
          <a:bodyPr>
            <a:normAutofit fontScale="92500"/>
          </a:bodyPr>
          <a:lstStyle/>
          <a:p>
            <a:r>
              <a:rPr lang="tr-TR" sz="2800" dirty="0" smtClean="0"/>
              <a:t>Mahrem: Arapçada “</a:t>
            </a:r>
            <a:r>
              <a:rPr lang="tr-TR" sz="2800" dirty="0" err="1" smtClean="0"/>
              <a:t>haram”dan</a:t>
            </a:r>
            <a:r>
              <a:rPr lang="tr-TR" sz="2800" dirty="0" smtClean="0"/>
              <a:t> türetilen bir kelimedir. </a:t>
            </a:r>
          </a:p>
          <a:p>
            <a:r>
              <a:rPr lang="tr-TR" sz="2800" dirty="0" smtClean="0"/>
              <a:t>Haram ise, Yüce Rabbimizin bizler için koyduğu yasaklara denir. Başkası için haram olan şeye ”mahrem” denir. </a:t>
            </a:r>
          </a:p>
          <a:p>
            <a:r>
              <a:rPr lang="tr-TR" sz="2800" i="1" dirty="0" smtClean="0">
                <a:solidFill>
                  <a:srgbClr val="FF0000"/>
                </a:solidFill>
              </a:rPr>
              <a:t>Mahremiyet kelimesi, hürmet kelimesinden gelir ve ailenin saygınlığı demektir.</a:t>
            </a:r>
            <a:endParaRPr lang="tr-TR" sz="2800" i="1" dirty="0">
              <a:solidFill>
                <a:srgbClr val="FF0000"/>
              </a:solidFill>
            </a:endParaRPr>
          </a:p>
        </p:txBody>
      </p:sp>
      <p:sp>
        <p:nvSpPr>
          <p:cNvPr id="4" name="Dikdörtgen 3"/>
          <p:cNvSpPr/>
          <p:nvPr/>
        </p:nvSpPr>
        <p:spPr>
          <a:xfrm>
            <a:off x="7024254" y="2036618"/>
            <a:ext cx="4329545" cy="3539430"/>
          </a:xfrm>
          <a:prstGeom prst="rect">
            <a:avLst/>
          </a:prstGeom>
        </p:spPr>
        <p:txBody>
          <a:bodyPr wrap="square">
            <a:spAutoFit/>
          </a:bodyPr>
          <a:lstStyle/>
          <a:p>
            <a:r>
              <a:rPr lang="tr-TR" sz="2800" dirty="0" smtClean="0"/>
              <a:t>Aile, bizim dünyadaki cennetimizdir. Ailenin mahremiyeti, Allah’ın aileye yüklediği hürmet ve saygınlıktan dolayıdır. </a:t>
            </a:r>
          </a:p>
          <a:p>
            <a:r>
              <a:rPr lang="tr-TR" sz="2800" dirty="0" smtClean="0"/>
              <a:t>İslam dini evlerdeki mahrem hayatı koruyacak kurallar koymuştur. </a:t>
            </a:r>
            <a:endParaRPr lang="tr-TR" sz="2800" dirty="0"/>
          </a:p>
        </p:txBody>
      </p:sp>
    </p:spTree>
    <p:extLst>
      <p:ext uri="{BB962C8B-B14F-4D97-AF65-F5344CB8AC3E}">
        <p14:creationId xmlns:p14="http://schemas.microsoft.com/office/powerpoint/2010/main" val="2315380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smtClean="0"/>
              <a:t>Aile Mahremiyetini Koruma Kuralları</a:t>
            </a:r>
            <a:endParaRPr lang="tr-TR" b="1" dirty="0"/>
          </a:p>
        </p:txBody>
      </p:sp>
      <p:sp>
        <p:nvSpPr>
          <p:cNvPr id="3" name="İçerik Yer Tutucusu 2"/>
          <p:cNvSpPr>
            <a:spLocks noGrp="1"/>
          </p:cNvSpPr>
          <p:nvPr>
            <p:ph idx="1"/>
          </p:nvPr>
        </p:nvSpPr>
        <p:spPr>
          <a:xfrm>
            <a:off x="387928" y="1853754"/>
            <a:ext cx="7412182" cy="4181286"/>
          </a:xfrm>
        </p:spPr>
        <p:txBody>
          <a:bodyPr>
            <a:normAutofit lnSpcReduction="10000"/>
          </a:bodyPr>
          <a:lstStyle/>
          <a:p>
            <a:r>
              <a:rPr lang="tr-TR" sz="2000" dirty="0" smtClean="0"/>
              <a:t>«</a:t>
            </a:r>
            <a:r>
              <a:rPr lang="tr-TR" sz="2000" b="1" dirty="0" smtClean="0">
                <a:solidFill>
                  <a:srgbClr val="FF0000"/>
                </a:solidFill>
              </a:rPr>
              <a:t>Ey iman edenler! Kendi evinizden başka evlere, geldiğinizi fark ettirip ev halkına selam vermedikçe girmeyin. Bu sizin için daha iyidir. Herhalde (bunu) düşünüp anlarsınız.» «Orada kimse bulamazsanız, size izin verilinceye kadar oraya girmeyin. Eğer size, "Geri dönün!" denilirse, hemen dönün. Çünkü bu, sizin için daha temiz bir davranıştır. Allah, yaptığınızı bilir</a:t>
            </a:r>
            <a:r>
              <a:rPr lang="tr-TR" sz="2000" dirty="0" smtClean="0"/>
              <a:t>.» (Nur 24 /27</a:t>
            </a:r>
            <a:r>
              <a:rPr lang="tr-TR" sz="2000" dirty="0"/>
              <a:t>-</a:t>
            </a:r>
            <a:r>
              <a:rPr lang="tr-TR" sz="2000" dirty="0" smtClean="0"/>
              <a:t>28)</a:t>
            </a:r>
          </a:p>
          <a:p>
            <a:r>
              <a:rPr lang="tr-TR" sz="2000" dirty="0" smtClean="0"/>
              <a:t>“</a:t>
            </a:r>
            <a:r>
              <a:rPr lang="tr-TR" sz="2000" b="1" i="1" dirty="0" smtClean="0">
                <a:solidFill>
                  <a:srgbClr val="FF0000"/>
                </a:solidFill>
              </a:rPr>
              <a:t>Çocuklar ergenlik çağına girdiklerinde, kendilerinden öncekiler izin istedikleri gibi onlar da izin istesinler. İşte Allah, size ayetlerini böyle açıklar. Allah alimdir, hakimdir." </a:t>
            </a:r>
            <a:r>
              <a:rPr lang="tr-TR" sz="2000" dirty="0" smtClean="0"/>
              <a:t>.» (Nur 24 /59.)</a:t>
            </a:r>
            <a:endParaRPr lang="tr-TR" sz="20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310" y="1906488"/>
            <a:ext cx="3103417" cy="385700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32690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smtClean="0"/>
              <a:t>Aile Mahremiyetini ve Sırlarını Korumak</a:t>
            </a:r>
            <a:endParaRPr lang="tr-TR" b="1" dirty="0"/>
          </a:p>
        </p:txBody>
      </p:sp>
      <p:sp>
        <p:nvSpPr>
          <p:cNvPr id="3" name="İçerik Yer Tutucusu 2"/>
          <p:cNvSpPr>
            <a:spLocks noGrp="1"/>
          </p:cNvSpPr>
          <p:nvPr>
            <p:ph idx="1"/>
          </p:nvPr>
        </p:nvSpPr>
        <p:spPr>
          <a:xfrm>
            <a:off x="4710544" y="1853754"/>
            <a:ext cx="6830292" cy="4323209"/>
          </a:xfrm>
        </p:spPr>
        <p:txBody>
          <a:bodyPr>
            <a:normAutofit fontScale="92500" lnSpcReduction="10000"/>
          </a:bodyPr>
          <a:lstStyle/>
          <a:p>
            <a:r>
              <a:rPr lang="tr-TR" sz="2400" dirty="0" smtClean="0"/>
              <a:t>Evlerimiz bizi sadece soğuktan, sıcaktan, kardan, yağmurdan koruyan mekânlar değil; inancımızı, ahlak ve namusumuzu da koruma altına alan sığınağımızdır. Evlerimiz emniyet, huzur ve güven dolu mekanlarımızdır. Tıpkı ilk ev olan Kâbe’nin olduğu gibi; </a:t>
            </a:r>
          </a:p>
          <a:p>
            <a:r>
              <a:rPr lang="tr-TR" sz="2400" dirty="0" smtClean="0"/>
              <a:t>Allah ( cc ), «</a:t>
            </a:r>
            <a:r>
              <a:rPr lang="tr-TR" sz="2400" b="1" u="sng" dirty="0" smtClean="0">
                <a:solidFill>
                  <a:srgbClr val="FF0000"/>
                </a:solidFill>
              </a:rPr>
              <a:t>Kim oraya girerse emin olur</a:t>
            </a:r>
            <a:r>
              <a:rPr lang="tr-TR" sz="2400" dirty="0" smtClean="0"/>
              <a:t>.” buyuruyor. </a:t>
            </a:r>
          </a:p>
          <a:p>
            <a:r>
              <a:rPr lang="tr-TR" sz="2400" dirty="0" smtClean="0"/>
              <a:t>Bu mekânları koruma ve sürdürmede kadın erkek herkes sorumludur.</a:t>
            </a: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014195"/>
            <a:ext cx="3153643" cy="37354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502767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8982" y="392834"/>
            <a:ext cx="10515600" cy="1325563"/>
          </a:xfrm>
        </p:spPr>
        <p:txBody>
          <a:bodyPr>
            <a:normAutofit/>
          </a:bodyPr>
          <a:lstStyle/>
          <a:p>
            <a:r>
              <a:rPr lang="tr-TR" sz="2800" dirty="0" smtClean="0">
                <a:solidFill>
                  <a:srgbClr val="FF0000"/>
                </a:solidFill>
              </a:rPr>
              <a:t/>
            </a:r>
            <a:br>
              <a:rPr lang="tr-TR" sz="2800" dirty="0" smtClean="0">
                <a:solidFill>
                  <a:srgbClr val="FF0000"/>
                </a:solidFill>
              </a:rPr>
            </a:br>
            <a:r>
              <a:rPr lang="tr-TR" sz="2800" dirty="0" smtClean="0">
                <a:solidFill>
                  <a:srgbClr val="FF0000"/>
                </a:solidFill>
              </a:rPr>
              <a:t>«</a:t>
            </a:r>
            <a:r>
              <a:rPr lang="tr-TR" sz="2800" b="1" dirty="0" smtClean="0">
                <a:solidFill>
                  <a:srgbClr val="FF0000"/>
                </a:solidFill>
              </a:rPr>
              <a:t>İnsan ayağını bastığı yerden çok, diline dikkat etmeli!» </a:t>
            </a:r>
            <a:r>
              <a:rPr lang="tr-TR" sz="2800" dirty="0" smtClean="0"/>
              <a:t>Ebu </a:t>
            </a:r>
            <a:r>
              <a:rPr lang="tr-TR" sz="2800" dirty="0" err="1" smtClean="0"/>
              <a:t>Hazm</a:t>
            </a:r>
            <a:r>
              <a:rPr lang="tr-TR" sz="2800" dirty="0" smtClean="0"/>
              <a:t> </a:t>
            </a:r>
            <a:r>
              <a:rPr lang="tr-TR" sz="2800" dirty="0" err="1" smtClean="0"/>
              <a:t>Mekki</a:t>
            </a:r>
            <a:endParaRPr lang="tr-TR" sz="2800" dirty="0"/>
          </a:p>
        </p:txBody>
      </p:sp>
      <p:sp>
        <p:nvSpPr>
          <p:cNvPr id="3" name="İçerik Yer Tutucusu 2"/>
          <p:cNvSpPr>
            <a:spLocks noGrp="1"/>
          </p:cNvSpPr>
          <p:nvPr>
            <p:ph idx="1"/>
          </p:nvPr>
        </p:nvSpPr>
        <p:spPr>
          <a:xfrm>
            <a:off x="3768436" y="1828799"/>
            <a:ext cx="8007928" cy="4348163"/>
          </a:xfrm>
        </p:spPr>
        <p:txBody>
          <a:bodyPr>
            <a:normAutofit fontScale="92500"/>
          </a:bodyPr>
          <a:lstStyle/>
          <a:p>
            <a:r>
              <a:rPr lang="tr-TR" sz="2400" b="1" dirty="0" smtClean="0"/>
              <a:t>Sosyal Medya</a:t>
            </a:r>
          </a:p>
          <a:p>
            <a:r>
              <a:rPr lang="tr-TR" sz="2400" dirty="0" smtClean="0"/>
              <a:t>Günümüzde internet ve dijital sistemler yaşantımızın bir parçası olmuş durumdadır. Karşılaştığımız insanların çoğu </a:t>
            </a:r>
            <a:r>
              <a:rPr lang="tr-TR" sz="2400" b="1" i="1" dirty="0" smtClean="0"/>
              <a:t>Facebook, </a:t>
            </a:r>
            <a:r>
              <a:rPr lang="tr-TR" sz="2400" b="1" i="1" dirty="0" err="1" smtClean="0"/>
              <a:t>Twitter</a:t>
            </a:r>
            <a:r>
              <a:rPr lang="tr-TR" sz="2400" b="1" i="1" dirty="0" smtClean="0"/>
              <a:t>, </a:t>
            </a:r>
            <a:r>
              <a:rPr lang="tr-TR" sz="2400" b="1" i="1" dirty="0" err="1" smtClean="0"/>
              <a:t>Whatsapp</a:t>
            </a:r>
            <a:r>
              <a:rPr lang="tr-TR" sz="2400" b="1" i="1" dirty="0" smtClean="0"/>
              <a:t>, </a:t>
            </a:r>
            <a:r>
              <a:rPr lang="tr-TR" sz="2400" b="1" i="1" dirty="0" err="1" smtClean="0"/>
              <a:t>Instagram</a:t>
            </a:r>
            <a:r>
              <a:rPr lang="tr-TR" sz="2400" b="1" i="1" dirty="0" smtClean="0"/>
              <a:t> ve SKYPE </a:t>
            </a:r>
            <a:r>
              <a:rPr lang="tr-TR" sz="2400" dirty="0" smtClean="0"/>
              <a:t>vb.</a:t>
            </a:r>
            <a:r>
              <a:rPr lang="tr-TR" sz="2400" b="1" i="1" dirty="0" smtClean="0"/>
              <a:t> </a:t>
            </a:r>
            <a:r>
              <a:rPr lang="tr-TR" sz="2400" dirty="0" smtClean="0"/>
              <a:t>sosyal ağları kullanmaktadır. </a:t>
            </a:r>
          </a:p>
          <a:p>
            <a:r>
              <a:rPr lang="tr-TR" sz="2400" dirty="0" smtClean="0"/>
              <a:t>Bu sayede </a:t>
            </a:r>
            <a:r>
              <a:rPr lang="tr-TR" sz="2400" dirty="0"/>
              <a:t>k</a:t>
            </a:r>
            <a:r>
              <a:rPr lang="tr-TR" sz="2400" dirty="0" smtClean="0"/>
              <a:t>işi yazı ile düşüncelerini ifade ederken, negatif duyguları daha kolay ve abartılı şekilde verebilmektedir. </a:t>
            </a:r>
          </a:p>
          <a:p>
            <a:r>
              <a:rPr lang="tr-TR" sz="2400" dirty="0" smtClean="0"/>
              <a:t>Yine de, bireylerin sosyal ağlarda kendilerine dair içerik kaldırma başvuruları ciddi düzeydedir.</a:t>
            </a: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982" y="1718397"/>
            <a:ext cx="2680060" cy="4170218"/>
          </a:xfrm>
          <a:prstGeom prst="rect">
            <a:avLst/>
          </a:prstGeom>
          <a:ln>
            <a:noFill/>
          </a:ln>
          <a:effectLst>
            <a:softEdge rad="112500"/>
          </a:effectLst>
        </p:spPr>
      </p:pic>
    </p:spTree>
    <p:extLst>
      <p:ext uri="{BB962C8B-B14F-4D97-AF65-F5344CB8AC3E}">
        <p14:creationId xmlns:p14="http://schemas.microsoft.com/office/powerpoint/2010/main" val="3229161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5017" y="1856508"/>
            <a:ext cx="6719455" cy="1690255"/>
          </a:xfrm>
        </p:spPr>
        <p:txBody>
          <a:bodyPr>
            <a:normAutofit fontScale="25000" lnSpcReduction="20000"/>
          </a:bodyPr>
          <a:lstStyle/>
          <a:p>
            <a:pPr marL="0" indent="0">
              <a:buNone/>
            </a:pPr>
            <a:endParaRPr lang="tr-TR" dirty="0" smtClean="0"/>
          </a:p>
          <a:p>
            <a:r>
              <a:rPr lang="tr-TR" sz="8000" dirty="0" smtClean="0"/>
              <a:t>Gidilen yerler, satın alınan eşyalar, yenilen içilen şeyler, özel anlara dair paylaşımlar, karşı tarafta bir hoşnutsuzluk, kıskançlık gibi duyguları tetiklemekte, insanların birbirlerine bakışları olumsuz yönde değişmektedir.</a:t>
            </a:r>
          </a:p>
          <a:p>
            <a:r>
              <a:rPr lang="tr-TR" sz="8000" dirty="0" smtClean="0"/>
              <a:t>Hiç tanımadığımız insanlara sunduğumuz özel hayatımızın mahrem anları, düşünce dünyamızı ve alışkanlıklarımızı sarsmakta; kimi zaman bu paylaşımlar aleyhimize dönen sonuçlara sebep olmaktadır.</a:t>
            </a:r>
          </a:p>
        </p:txBody>
      </p:sp>
      <p:pic>
        <p:nvPicPr>
          <p:cNvPr id="4" name="Picture 2" descr="C:\Users\PC\Desktop\RESİM\IMG_20151114_094949.jpg"/>
          <p:cNvPicPr>
            <a:picLocks noChangeAspect="1" noChangeArrowheads="1"/>
          </p:cNvPicPr>
          <p:nvPr/>
        </p:nvPicPr>
        <p:blipFill>
          <a:blip r:embed="rId2" cstate="print"/>
          <a:srcRect/>
          <a:stretch>
            <a:fillRect/>
          </a:stretch>
        </p:blipFill>
        <p:spPr bwMode="auto">
          <a:xfrm>
            <a:off x="7730836" y="2096994"/>
            <a:ext cx="3879273" cy="344164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Dikdörtgen 1"/>
          <p:cNvSpPr/>
          <p:nvPr/>
        </p:nvSpPr>
        <p:spPr>
          <a:xfrm>
            <a:off x="845127" y="651164"/>
            <a:ext cx="11346873" cy="1077218"/>
          </a:xfrm>
          <a:prstGeom prst="rect">
            <a:avLst/>
          </a:prstGeom>
        </p:spPr>
        <p:txBody>
          <a:bodyPr wrap="square">
            <a:spAutoFit/>
          </a:bodyPr>
          <a:lstStyle/>
          <a:p>
            <a:pPr algn="ctr"/>
            <a:r>
              <a:rPr lang="tr-TR" sz="3200" b="1" u="sng" dirty="0">
                <a:solidFill>
                  <a:srgbClr val="FF0000"/>
                </a:solidFill>
              </a:rPr>
              <a:t>unutulmamalıdır ki, </a:t>
            </a:r>
            <a:endParaRPr lang="tr-TR" sz="3200" b="1" u="sng" dirty="0" smtClean="0">
              <a:solidFill>
                <a:srgbClr val="FF0000"/>
              </a:solidFill>
            </a:endParaRPr>
          </a:p>
          <a:p>
            <a:r>
              <a:rPr lang="tr-TR" sz="3200" b="1" u="sng" dirty="0" smtClean="0">
                <a:solidFill>
                  <a:srgbClr val="FF0000"/>
                </a:solidFill>
              </a:rPr>
              <a:t>herkes </a:t>
            </a:r>
            <a:r>
              <a:rPr lang="tr-TR" sz="3200" b="1" u="sng" dirty="0">
                <a:solidFill>
                  <a:srgbClr val="FF0000"/>
                </a:solidFill>
              </a:rPr>
              <a:t>aynı gelir düzeyi ve satın alma gücüne sahip değildir.</a:t>
            </a:r>
            <a:endParaRPr lang="tr-TR" sz="3200" dirty="0"/>
          </a:p>
        </p:txBody>
      </p:sp>
    </p:spTree>
    <p:extLst>
      <p:ext uri="{BB962C8B-B14F-4D97-AF65-F5344CB8AC3E}">
        <p14:creationId xmlns:p14="http://schemas.microsoft.com/office/powerpoint/2010/main" val="810169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9788" y="457200"/>
            <a:ext cx="5186939" cy="1600200"/>
          </a:xfrm>
        </p:spPr>
        <p:txBody>
          <a:bodyPr>
            <a:normAutofit fontScale="90000"/>
          </a:bodyPr>
          <a:lstStyle/>
          <a:p>
            <a:r>
              <a:rPr lang="tr-TR" sz="3600" b="1" i="1" dirty="0" smtClean="0">
                <a:solidFill>
                  <a:srgbClr val="FF0000"/>
                </a:solidFill>
                <a:latin typeface="Arial Black" panose="020B0A04020102020204" pitchFamily="34" charset="0"/>
                <a:cs typeface="Aharoni" panose="02010803020104030203" pitchFamily="2" charset="-79"/>
              </a:rPr>
              <a:t>ÖVÜNEYİM DERKEN ÇOCUKLAŞIYORUZ…</a:t>
            </a:r>
            <a:endParaRPr lang="tr-TR" sz="3600" b="1" i="1" dirty="0">
              <a:solidFill>
                <a:srgbClr val="FF0000"/>
              </a:solidFill>
              <a:latin typeface="Arial Black" panose="020B0A04020102020204" pitchFamily="34" charset="0"/>
              <a:cs typeface="Aharoni" panose="02010803020104030203" pitchFamily="2" charset="-79"/>
            </a:endParaRPr>
          </a:p>
        </p:txBody>
      </p:sp>
      <p:pic>
        <p:nvPicPr>
          <p:cNvPr id="4098" name="Picture 2"/>
          <p:cNvPicPr>
            <a:picLocks noGrp="1" noChangeAspect="1" noChangeArrowheads="1"/>
          </p:cNvPicPr>
          <p:nvPr>
            <p:ph idx="1"/>
          </p:nvPr>
        </p:nvPicPr>
        <p:blipFill>
          <a:blip r:embed="rId2" cstate="print"/>
          <a:stretch>
            <a:fillRect/>
          </a:stretch>
        </p:blipFill>
        <p:spPr bwMode="auto">
          <a:xfrm>
            <a:off x="6968218" y="632258"/>
            <a:ext cx="4517199" cy="420297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3 Metin Yer Tutucusu"/>
          <p:cNvSpPr>
            <a:spLocks noGrp="1"/>
          </p:cNvSpPr>
          <p:nvPr>
            <p:ph type="body" sz="half" idx="2"/>
          </p:nvPr>
        </p:nvSpPr>
        <p:spPr>
          <a:xfrm>
            <a:off x="637310" y="2057400"/>
            <a:ext cx="6137562" cy="3262745"/>
          </a:xfrm>
        </p:spPr>
        <p:txBody>
          <a:bodyPr>
            <a:normAutofit fontScale="47500" lnSpcReduction="20000"/>
          </a:bodyPr>
          <a:lstStyle/>
          <a:p>
            <a:endParaRPr lang="tr-TR" sz="2000" dirty="0"/>
          </a:p>
          <a:p>
            <a:r>
              <a:rPr lang="tr-TR" sz="4000" b="1" dirty="0"/>
              <a:t>“Bilin ki dünya hayatı bir oyun, eğlence, süs, kendi aranızda övünme, mal ve evlat çoğaltma yarışıdır. Tıpkı bir yağmura benzer ki, </a:t>
            </a:r>
            <a:endParaRPr lang="tr-TR" sz="4000" b="1" dirty="0" smtClean="0"/>
          </a:p>
          <a:p>
            <a:r>
              <a:rPr lang="tr-TR" sz="4000" b="1" dirty="0" smtClean="0"/>
              <a:t>bitirdiği </a:t>
            </a:r>
            <a:r>
              <a:rPr lang="tr-TR" sz="4000" b="1" dirty="0"/>
              <a:t>ot ekincilerin hoşuna gider, sonra kurur, onu sapsarı görürsün, sonra çerçöp  olur. </a:t>
            </a:r>
            <a:r>
              <a:rPr lang="tr-TR" sz="4000" b="1" dirty="0" err="1"/>
              <a:t>ahirette</a:t>
            </a:r>
            <a:r>
              <a:rPr lang="tr-TR" sz="4000" b="1" dirty="0"/>
              <a:t> ise çetin </a:t>
            </a:r>
            <a:r>
              <a:rPr lang="tr-TR" sz="4000" b="1" dirty="0" err="1"/>
              <a:t>azab</a:t>
            </a:r>
            <a:r>
              <a:rPr lang="tr-TR" sz="4000" b="1" dirty="0"/>
              <a:t>, Allah’tan mağfiret ve rıza vardır.. Dünya hayatı aldatıcı bir zevkten başka bir şey değildir.”  </a:t>
            </a:r>
          </a:p>
          <a:p>
            <a:r>
              <a:rPr lang="tr-TR" sz="3500" b="1" dirty="0" err="1"/>
              <a:t>Hadid</a:t>
            </a:r>
            <a:r>
              <a:rPr lang="tr-TR" sz="3500" b="1" dirty="0"/>
              <a:t> Suresi, 20. Ayet</a:t>
            </a:r>
            <a:r>
              <a:rPr lang="tr-TR" sz="3500" b="1" dirty="0" smtClean="0"/>
              <a:t>.</a:t>
            </a:r>
          </a:p>
        </p:txBody>
      </p:sp>
      <p:sp>
        <p:nvSpPr>
          <p:cNvPr id="3" name="Dikdörtgen 2"/>
          <p:cNvSpPr/>
          <p:nvPr/>
        </p:nvSpPr>
        <p:spPr>
          <a:xfrm>
            <a:off x="6774872" y="5500255"/>
            <a:ext cx="4184073" cy="400110"/>
          </a:xfrm>
          <a:prstGeom prst="rect">
            <a:avLst/>
          </a:prstGeom>
        </p:spPr>
        <p:txBody>
          <a:bodyPr wrap="square">
            <a:spAutoFit/>
          </a:bodyPr>
          <a:lstStyle/>
          <a:p>
            <a:r>
              <a:rPr lang="tr-TR" sz="2000" b="1" dirty="0" smtClean="0"/>
              <a:t>«Rengarenk tebeşirlerim </a:t>
            </a:r>
            <a:r>
              <a:rPr lang="tr-TR" sz="2000" b="1" dirty="0"/>
              <a:t>var.»</a:t>
            </a:r>
          </a:p>
        </p:txBody>
      </p:sp>
    </p:spTree>
    <p:extLst>
      <p:ext uri="{BB962C8B-B14F-4D97-AF65-F5344CB8AC3E}">
        <p14:creationId xmlns:p14="http://schemas.microsoft.com/office/powerpoint/2010/main" val="2956073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7418" y="484909"/>
            <a:ext cx="11083637" cy="1067234"/>
          </a:xfrm>
        </p:spPr>
        <p:txBody>
          <a:bodyPr>
            <a:normAutofit fontScale="90000"/>
          </a:bodyPr>
          <a:lstStyle/>
          <a:p>
            <a:r>
              <a:rPr lang="tr-TR" sz="4000" dirty="0" smtClean="0"/>
              <a:t>Sosyal Medyayı Kullanma Sıklığımız</a:t>
            </a:r>
            <a:br>
              <a:rPr lang="tr-TR" sz="4000" dirty="0" smtClean="0"/>
            </a:br>
            <a:endParaRPr lang="tr-TR" sz="4000" dirty="0"/>
          </a:p>
        </p:txBody>
      </p:sp>
      <p:sp>
        <p:nvSpPr>
          <p:cNvPr id="3" name="İçerik Yer Tutucusu 2"/>
          <p:cNvSpPr>
            <a:spLocks noGrp="1"/>
          </p:cNvSpPr>
          <p:nvPr>
            <p:ph idx="1"/>
          </p:nvPr>
        </p:nvSpPr>
        <p:spPr>
          <a:xfrm>
            <a:off x="5985164" y="1690687"/>
            <a:ext cx="5368636" cy="4486275"/>
          </a:xfrm>
        </p:spPr>
        <p:txBody>
          <a:bodyPr>
            <a:normAutofit/>
          </a:bodyPr>
          <a:lstStyle/>
          <a:p>
            <a:endParaRPr lang="tr-TR" dirty="0" smtClean="0"/>
          </a:p>
          <a:p>
            <a:r>
              <a:rPr lang="tr-TR" dirty="0" smtClean="0"/>
              <a:t>Gençlerle olan bir programda bir gencin günde 16 saat internet başında vakit geçirdiği yönündeki itirafını bizzat işittim. </a:t>
            </a:r>
          </a:p>
          <a:p>
            <a:r>
              <a:rPr lang="tr-TR" dirty="0" smtClean="0"/>
              <a:t>Gençlerimiz ve insanlarımız en değerli vakitlerini böylece heba etmekte ve gerçek hayattaki ilişkileri konusunda problemler yaşamaktadırlar.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753" y="1935232"/>
            <a:ext cx="3827320" cy="39971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Dikdörtgen 5"/>
          <p:cNvSpPr/>
          <p:nvPr/>
        </p:nvSpPr>
        <p:spPr>
          <a:xfrm>
            <a:off x="484909" y="1191492"/>
            <a:ext cx="4862946" cy="1015663"/>
          </a:xfrm>
          <a:prstGeom prst="rect">
            <a:avLst/>
          </a:prstGeom>
        </p:spPr>
        <p:txBody>
          <a:bodyPr wrap="square">
            <a:spAutoFit/>
          </a:bodyPr>
          <a:lstStyle/>
          <a:p>
            <a:r>
              <a:rPr lang="tr-TR" sz="2000" b="1" u="sng" dirty="0">
                <a:solidFill>
                  <a:srgbClr val="FF0000"/>
                </a:solidFill>
              </a:rPr>
              <a:t>Bir gün </a:t>
            </a:r>
            <a:r>
              <a:rPr lang="tr-TR" sz="2000" b="1" u="sng" dirty="0" err="1">
                <a:solidFill>
                  <a:srgbClr val="FF0000"/>
                </a:solidFill>
              </a:rPr>
              <a:t>facebook</a:t>
            </a:r>
            <a:r>
              <a:rPr lang="tr-TR" sz="2000" b="1" u="sng" dirty="0">
                <a:solidFill>
                  <a:srgbClr val="FF0000"/>
                </a:solidFill>
              </a:rPr>
              <a:t>, </a:t>
            </a:r>
            <a:r>
              <a:rPr lang="tr-TR" sz="2000" b="1" u="sng" dirty="0" err="1">
                <a:solidFill>
                  <a:srgbClr val="FF0000"/>
                </a:solidFill>
              </a:rPr>
              <a:t>twitterda</a:t>
            </a:r>
            <a:r>
              <a:rPr lang="tr-TR" sz="2000" b="1" u="sng" dirty="0">
                <a:solidFill>
                  <a:srgbClr val="FF0000"/>
                </a:solidFill>
              </a:rPr>
              <a:t> da bir ölü hesabımız/mezarımız olacak. </a:t>
            </a:r>
            <a:endParaRPr lang="tr-TR" sz="2000" b="1" u="sng" dirty="0" smtClean="0">
              <a:solidFill>
                <a:srgbClr val="FF0000"/>
              </a:solidFill>
            </a:endParaRPr>
          </a:p>
          <a:p>
            <a:r>
              <a:rPr lang="tr-TR" sz="2000" b="1" u="sng" dirty="0" smtClean="0">
                <a:solidFill>
                  <a:srgbClr val="FF0000"/>
                </a:solidFill>
              </a:rPr>
              <a:t>Bari</a:t>
            </a:r>
            <a:r>
              <a:rPr lang="tr-TR" sz="2000" b="1" u="sng" dirty="0">
                <a:solidFill>
                  <a:srgbClr val="FF0000"/>
                </a:solidFill>
              </a:rPr>
              <a:t>, uğrayan, rahmet okusun…</a:t>
            </a:r>
          </a:p>
        </p:txBody>
      </p:sp>
    </p:spTree>
    <p:extLst>
      <p:ext uri="{BB962C8B-B14F-4D97-AF65-F5344CB8AC3E}">
        <p14:creationId xmlns:p14="http://schemas.microsoft.com/office/powerpoint/2010/main" val="2584222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39091" y="804519"/>
            <a:ext cx="10015763" cy="1049235"/>
          </a:xfrm>
        </p:spPr>
        <p:txBody>
          <a:bodyPr/>
          <a:lstStyle/>
          <a:p>
            <a:r>
              <a:rPr lang="tr-TR" dirty="0" smtClean="0"/>
              <a:t>…</a:t>
            </a:r>
            <a:endParaRPr lang="tr-TR" dirty="0"/>
          </a:p>
        </p:txBody>
      </p:sp>
      <p:sp>
        <p:nvSpPr>
          <p:cNvPr id="3" name="İçerik Yer Tutucusu 2"/>
          <p:cNvSpPr>
            <a:spLocks noGrp="1"/>
          </p:cNvSpPr>
          <p:nvPr>
            <p:ph idx="1"/>
          </p:nvPr>
        </p:nvSpPr>
        <p:spPr>
          <a:xfrm>
            <a:off x="838200" y="1825625"/>
            <a:ext cx="6532418" cy="4351338"/>
          </a:xfrm>
        </p:spPr>
        <p:txBody>
          <a:bodyPr/>
          <a:lstStyle/>
          <a:p>
            <a:r>
              <a:rPr lang="tr-TR" dirty="0"/>
              <a:t>Sosyal medya marifetiyle yalan, iftira, dedikodu, hakaret, aşağılama, kıskançlık, kibir gibi her türlü gayri ahlaki söz ve davranış bütün insanlığı kuşatacak hale geldi.</a:t>
            </a:r>
          </a:p>
          <a:p>
            <a:r>
              <a:rPr lang="tr-TR" i="1" u="sng" dirty="0">
                <a:solidFill>
                  <a:srgbClr val="FF0000"/>
                </a:solidFill>
              </a:rPr>
              <a:t>Kokusunu aldı diye yemeğini komşusuyla paylaşan analarla, sosyal medyada sofralarının fotoğrafını paylaşanlar bir değildir… </a:t>
            </a:r>
          </a:p>
          <a:p>
            <a:r>
              <a:rPr lang="tr-TR" i="1" u="sng" dirty="0">
                <a:solidFill>
                  <a:srgbClr val="FF0000"/>
                </a:solidFill>
              </a:rPr>
              <a:t>Lokmanı mı paylaşıyorsun, fotoğrafını mı?</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6145" y="1995056"/>
            <a:ext cx="3948056" cy="3657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59735874"/>
      </p:ext>
    </p:extLst>
  </p:cSld>
  <p:clrMapOvr>
    <a:masterClrMapping/>
  </p:clrMapOvr>
</p:sld>
</file>

<file path=ppt/theme/theme1.xml><?xml version="1.0" encoding="utf-8"?>
<a:theme xmlns:a="http://schemas.openxmlformats.org/drawingml/2006/main" name="Gallery">
  <a:themeElements>
    <a:clrScheme name="Mavi">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Galeri</Template>
  <TotalTime>266</TotalTime>
  <Words>925</Words>
  <Application>Microsoft Office PowerPoint</Application>
  <PresentationFormat>Geniş ekran</PresentationFormat>
  <Paragraphs>69</Paragraphs>
  <Slides>16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16</vt:i4>
      </vt:variant>
    </vt:vector>
  </HeadingPairs>
  <TitlesOfParts>
    <vt:vector size="22" baseType="lpstr">
      <vt:lpstr>Aharoni</vt:lpstr>
      <vt:lpstr>Arial</vt:lpstr>
      <vt:lpstr>Arial Black</vt:lpstr>
      <vt:lpstr>Gill Sans MT</vt:lpstr>
      <vt:lpstr>Wingdings</vt:lpstr>
      <vt:lpstr>Gallery</vt:lpstr>
      <vt:lpstr>SOSYAL MEDYA VE MAHREMİYET</vt:lpstr>
      <vt:lpstr>MAHREMİYET</vt:lpstr>
      <vt:lpstr>Aile Mahremiyetini Koruma Kuralları</vt:lpstr>
      <vt:lpstr>Aile Mahremiyetini ve Sırlarını Korumak</vt:lpstr>
      <vt:lpstr> «İnsan ayağını bastığı yerden çok, diline dikkat etmeli!» Ebu Hazm Mekki</vt:lpstr>
      <vt:lpstr>PowerPoint Sunusu</vt:lpstr>
      <vt:lpstr>ÖVÜNEYİM DERKEN ÇOCUKLAŞIYORUZ…</vt:lpstr>
      <vt:lpstr>Sosyal Medyayı Kullanma Sıklığımız </vt:lpstr>
      <vt:lpstr>…</vt:lpstr>
      <vt:lpstr>PowerPoint Sunusu</vt:lpstr>
      <vt:lpstr>Sosyal Medyanın Olumlu Yönleri</vt:lpstr>
      <vt:lpstr>PowerPoint Sunusu</vt:lpstr>
      <vt:lpstr>Bu, Dünyada İken Kendi Ellerinizle Yapmış Olduğunuzun Karşılığıdır. Yoksa Allah, Kullarına Zulmetmez.»  (Al-i İmran, 182.)</vt:lpstr>
      <vt:lpstr>«Kıyamet günü Allah katında insanların en kötüsü, aile mahremiyetini ifşa edenlerdir.»                                                                                      Hadis-i Şerif </vt:lpstr>
      <vt:lpstr>UNUTULMAMALIDIR Kİ, Allah’ın takibindeyiz!</vt:lpstr>
      <vt:lpstr>Yaşarken de, öldükten sonra da zarif kalabilmek duasıyla…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MAHREMİYET</dc:title>
  <dc:creator>ASUS</dc:creator>
  <cp:lastModifiedBy>ronaldinho424</cp:lastModifiedBy>
  <cp:revision>39</cp:revision>
  <dcterms:created xsi:type="dcterms:W3CDTF">2018-11-07T13:57:04Z</dcterms:created>
  <dcterms:modified xsi:type="dcterms:W3CDTF">2018-12-19T09:08:34Z</dcterms:modified>
</cp:coreProperties>
</file>